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72" r:id="rId1"/>
  </p:sldMasterIdLst>
  <p:notesMasterIdLst>
    <p:notesMasterId r:id="rId13"/>
  </p:notesMasterIdLst>
  <p:sldIdLst>
    <p:sldId id="793" r:id="rId2"/>
    <p:sldId id="801" r:id="rId3"/>
    <p:sldId id="794" r:id="rId4"/>
    <p:sldId id="800" r:id="rId5"/>
    <p:sldId id="799" r:id="rId6"/>
    <p:sldId id="798" r:id="rId7"/>
    <p:sldId id="803" r:id="rId8"/>
    <p:sldId id="797" r:id="rId9"/>
    <p:sldId id="796" r:id="rId10"/>
    <p:sldId id="795" r:id="rId11"/>
    <p:sldId id="80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5AA5"/>
    <a:srgbClr val="CCE0F2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2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08.02.2022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68433" y="3459281"/>
            <a:ext cx="6858001" cy="507831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40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адвоката в разрешении корпоративных споров</a:t>
            </a:r>
            <a:r>
              <a:rPr lang="ru-RU" altLang="ru-RU" sz="4000" b="1" dirty="0" smtClean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Roboto Medium" panose="02000000000000000000" pitchFamily="2" charset="0"/>
                <a:cs typeface="Times New Roman" panose="02020603050405020304" pitchFamily="18" charset="0"/>
              </a:rPr>
              <a:t>»</a:t>
            </a:r>
            <a:endParaRPr lang="ru-RU" altLang="ru-RU" sz="4000" b="1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Roboto Medium" panose="02000000000000000000" pitchFamily="2" charset="0"/>
              <a:cs typeface="Times New Roman" panose="02020603050405020304" pitchFamily="18" charset="0"/>
            </a:endParaRP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06210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арбитражного процесса</a:t>
            </a:r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825" y="2295888"/>
            <a:ext cx="8378517" cy="4351338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обучения изучаются теоретические основы корпоративных споров в России, что позволит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проблемы возникающие в процессе оказания квалифицированной юридической помощи в сфере  корпоративного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права, а также подготовить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обучающегося 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выстраивания аргументации или контраргументации при представлении интересов участников корпоративных отношений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судах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переговорах.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593" y="51969"/>
            <a:ext cx="952381" cy="666667"/>
          </a:xfrm>
          <a:prstGeom prst="rect">
            <a:avLst/>
          </a:prstGeom>
        </p:spPr>
      </p:pic>
      <p:pic>
        <p:nvPicPr>
          <p:cNvPr id="11" name="Picture 5" descr="bd0699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917" y="5239819"/>
            <a:ext cx="2003425" cy="130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освоения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-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2015114"/>
            <a:ext cx="8119411" cy="256715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 условий для освоения необходимого объема знаний о правовом регулировании видов адвокатской деятельности в сфере защиты корпоративных прав, формирования и развития умений и владения навыками, которые они могут применить в будущей профессиональной деятельности, связанной с защитой прав и законных интересов субъектов экономической деятельности при разрешении корпоративных споров, а также формирование компетенций, необходимых для освоения указанных знаний, умений и владения навыками.</a:t>
            </a:r>
          </a:p>
          <a:p>
            <a:pPr marL="0" indent="0" algn="ctr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59140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знаний о системе нормативных правовых актов, регулирующих деятельность адвоката при оказании правовой помощи по корпоративным спорам;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умений давать квалифицированные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по вопросам возникающих из  имущественных и неимущественных корпоративных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обучающихся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применения норм российского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осуществления профессиональных прав и реализации профессиональных обязанностей адвоката при рассмотрении споров, возникающих из корпоративных отношений;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 обучающихся навыков правильного составления и оформления правовых документы в сфере корпоративных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правоотношений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4550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направления подготовки 40.04.01 Юриспруденция,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профиль подготовки «Судебная адвокатура»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6530" y="4376792"/>
            <a:ext cx="3232931" cy="184744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51969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корпоративных отношений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деятельности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адвоката на стадиях возбуждения дела и подготовки дела к судебному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разбирательству по корпоративным спорам.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еятельность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адвоката на стадии судебного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разбирательства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корпоративным спорам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позиции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судебных органов, рассматривающих корпоративные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споры.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1. Понятие, правовая природа и виды корпоративных споров.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2. Правовая помощь адвоката при рассмотрении дел по корпоративным спорам.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Деятельность адвоката при разрешении корпоративных споров, связанных с созданием, реорганизацией, реструктуризацией и ликвидацией корпорации.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Деятельность адвоката при рассмотрении споров, возникающих из имущественных корпоративных отношений.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5. Деятельность адвоката при разрешении споров, связанных с управлением корпорацией и иных неимущественных отношений в корпорации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 Деятельность адвоката при разрешении корпоративных споров о нарушении порядка совершения сделок.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7. Деятельность адвоката при разрешении корпоративных споров по защите прав участника корпорации.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8. Деятельность адвоката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досудебных и внесудебных процедурах разрешения корпоративных споров.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-37785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>
            <a:extLst>
              <a:ext uri="{FF2B5EF4-FFF2-40B4-BE49-F238E27FC236}">
                <a16:creationId xmlns="" xmlns:a16="http://schemas.microsoft.com/office/drawing/2014/main" id="{297DCB20-8938-42CB-BB6F-88B82EF32344}"/>
              </a:ext>
            </a:extLst>
          </p:cNvPr>
          <p:cNvCxnSpPr/>
          <p:nvPr/>
        </p:nvCxnSpPr>
        <p:spPr>
          <a:xfrm>
            <a:off x="216804" y="237779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7B8D98A4-39F4-42DA-A5C6-4CA109BBFDFF}"/>
              </a:ext>
            </a:extLst>
          </p:cNvPr>
          <p:cNvCxnSpPr>
            <a:cxnSpLocks/>
          </p:cNvCxnSpPr>
          <p:nvPr/>
        </p:nvCxnSpPr>
        <p:spPr>
          <a:xfrm>
            <a:off x="5039882" y="231310"/>
            <a:ext cx="3717842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6F17D282-A809-4914-B9AC-29D503A5263D}"/>
              </a:ext>
            </a:extLst>
          </p:cNvPr>
          <p:cNvCxnSpPr>
            <a:cxnSpLocks/>
          </p:cNvCxnSpPr>
          <p:nvPr/>
        </p:nvCxnSpPr>
        <p:spPr>
          <a:xfrm flipV="1">
            <a:off x="226920" y="239453"/>
            <a:ext cx="0" cy="6379093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0D34B769-4DD1-4FD1-B6D7-733C070ECA97}"/>
              </a:ext>
            </a:extLst>
          </p:cNvPr>
          <p:cNvCxnSpPr>
            <a:cxnSpLocks/>
          </p:cNvCxnSpPr>
          <p:nvPr/>
        </p:nvCxnSpPr>
        <p:spPr>
          <a:xfrm>
            <a:off x="227093" y="6618546"/>
            <a:ext cx="8579929" cy="6942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="" xmlns:a16="http://schemas.microsoft.com/office/drawing/2014/main" id="{65C8C0E1-DB00-46CE-99F5-1899A0E34FC7}"/>
              </a:ext>
            </a:extLst>
          </p:cNvPr>
          <p:cNvCxnSpPr>
            <a:cxnSpLocks/>
          </p:cNvCxnSpPr>
          <p:nvPr/>
        </p:nvCxnSpPr>
        <p:spPr>
          <a:xfrm flipV="1">
            <a:off x="8807022" y="237780"/>
            <a:ext cx="0" cy="6450187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B177322-BF00-413C-9132-B299CB48F86A}"/>
              </a:ext>
            </a:extLst>
          </p:cNvPr>
          <p:cNvSpPr txBox="1"/>
          <p:nvPr/>
        </p:nvSpPr>
        <p:spPr>
          <a:xfrm>
            <a:off x="276219" y="1010551"/>
            <a:ext cx="8579929" cy="14417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 и иные правовые документы:</a:t>
            </a:r>
          </a:p>
          <a:p>
            <a:pPr lvl="0" algn="just">
              <a:lnSpc>
                <a:spcPct val="150000"/>
              </a:lnSpc>
            </a:pP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39" y="5419820"/>
            <a:ext cx="1584361" cy="1397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6220" y="3202404"/>
            <a:ext cx="815886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6080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608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6080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13708" y="1977642"/>
            <a:ext cx="7654247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Гражданский кодекс Российской Федерации (часть первая) от 30 ноября 1994 г. № 51-ФЗ </a:t>
            </a:r>
            <a:endParaRPr kumimoji="0" lang="ru-RU" altLang="ru-RU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Гражданский кодекс Российской Федерации (часть вторая) от 26 января 1996 г. № 14-ФЗ </a:t>
            </a:r>
            <a:endParaRPr kumimoji="0" lang="ru-RU" altLang="ru-RU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Гражданский кодекс Российской Федерации (часть третья) от 26 ноября 2001 г. № 146-ФЗ </a:t>
            </a:r>
            <a:endParaRPr kumimoji="0" lang="ru-RU" altLang="ru-RU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Гражданский кодекс Российской Федерации (часть четвертая) от 16 декабря 2006 г. № 230-ФЗ </a:t>
            </a:r>
            <a:endParaRPr kumimoji="0" lang="ru-RU" altLang="ru-RU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Арбитражный процессуальный кодекс Российской Федерации от 24 июля 2002 г. № 95-ФЗ</a:t>
            </a:r>
            <a:endParaRPr kumimoji="0" lang="ru-RU" altLang="ru-RU" sz="15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Трудовой кодекс Российской Федерации от 30 декабря 2001 г. № 197-ФЗ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Налоговый кодекс Российской Федерации. Часть вторая от 5 августа 2000 г. № 117-ФЗ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акционерных обществах :  Федеральный закон РФ от 26 декабря 1995 г. №  208- О некоммерческих организациях :  Федеральный закон РФ от 12 января 1996 г.  № 7-ФЗ 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обществах с ограниченной ответственностью :  Федеральный закон РФ  от  8 февраля 1998 г. № 14-ФЗ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altLang="ru-RU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несостоятельности (банкротстве) :  Федеральный закон РФ от 26 октября 2002 г. № 127-ФЗ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203" y="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995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1872001"/>
            <a:ext cx="7886700" cy="4775225"/>
          </a:xfrm>
        </p:spPr>
        <p:txBody>
          <a:bodyPr>
            <a:norm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судебной практики.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процессуальных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Дискуссии.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Практикоориентированные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задачи.</a:t>
            </a:r>
          </a:p>
          <a:p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2158" y="4685016"/>
            <a:ext cx="2794570" cy="1846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57" y="2295888"/>
            <a:ext cx="8267806" cy="4351338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участия адвоката по отдельным категориям гражданских дел.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адвоката в арбитражном судопроизводстве.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Юридическая помощь адвоката в оформлении и регистрации гражданских прав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46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2721</TotalTime>
  <Words>660</Words>
  <Application>Microsoft Office PowerPoint</Application>
  <PresentationFormat>Экран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Roboto Medium</vt:lpstr>
      <vt:lpstr>Symbol</vt:lpstr>
      <vt:lpstr>Times New Roman</vt:lpstr>
      <vt:lpstr>Тема Office</vt:lpstr>
      <vt:lpstr>Презентация PowerPoint</vt:lpstr>
      <vt:lpstr>Цель освоения дисциплины - 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Презентация PowerPoint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User</cp:lastModifiedBy>
  <cp:revision>149</cp:revision>
  <dcterms:created xsi:type="dcterms:W3CDTF">2020-12-02T14:35:45Z</dcterms:created>
  <dcterms:modified xsi:type="dcterms:W3CDTF">2022-02-08T07:21:58Z</dcterms:modified>
</cp:coreProperties>
</file>